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256" r:id="rId5"/>
    <p:sldId id="257" r:id="rId6"/>
    <p:sldId id="258" r:id="rId7"/>
    <p:sldId id="259" r:id="rId8"/>
    <p:sldId id="264" r:id="rId9"/>
    <p:sldId id="301" r:id="rId10"/>
    <p:sldId id="260" r:id="rId11"/>
    <p:sldId id="302" r:id="rId12"/>
    <p:sldId id="265" r:id="rId13"/>
    <p:sldId id="308" r:id="rId14"/>
    <p:sldId id="269" r:id="rId15"/>
    <p:sldId id="307" r:id="rId16"/>
    <p:sldId id="271" r:id="rId17"/>
    <p:sldId id="261" r:id="rId18"/>
    <p:sldId id="272" r:id="rId19"/>
    <p:sldId id="310" r:id="rId20"/>
    <p:sldId id="312" r:id="rId21"/>
    <p:sldId id="262" r:id="rId22"/>
    <p:sldId id="273" r:id="rId23"/>
    <p:sldId id="274" r:id="rId24"/>
    <p:sldId id="315" r:id="rId25"/>
    <p:sldId id="319" r:id="rId26"/>
    <p:sldId id="318" r:id="rId27"/>
    <p:sldId id="292" r:id="rId28"/>
    <p:sldId id="316" r:id="rId29"/>
    <p:sldId id="276" r:id="rId30"/>
    <p:sldId id="293" r:id="rId31"/>
    <p:sldId id="294" r:id="rId32"/>
    <p:sldId id="296" r:id="rId33"/>
    <p:sldId id="295" r:id="rId34"/>
    <p:sldId id="336" r:id="rId35"/>
    <p:sldId id="322" r:id="rId36"/>
    <p:sldId id="277" r:id="rId37"/>
    <p:sldId id="323" r:id="rId38"/>
    <p:sldId id="325" r:id="rId39"/>
    <p:sldId id="278" r:id="rId40"/>
    <p:sldId id="326" r:id="rId41"/>
    <p:sldId id="327" r:id="rId42"/>
    <p:sldId id="285" r:id="rId43"/>
    <p:sldId id="286" r:id="rId44"/>
    <p:sldId id="279" r:id="rId45"/>
    <p:sldId id="280" r:id="rId46"/>
    <p:sldId id="329" r:id="rId47"/>
    <p:sldId id="283" r:id="rId48"/>
    <p:sldId id="282" r:id="rId49"/>
    <p:sldId id="287" r:id="rId50"/>
    <p:sldId id="330" r:id="rId51"/>
    <p:sldId id="332" r:id="rId52"/>
    <p:sldId id="334" r:id="rId53"/>
    <p:sldId id="335" r:id="rId54"/>
    <p:sldId id="331" r:id="rId55"/>
    <p:sldId id="288" r:id="rId56"/>
    <p:sldId id="291" r:id="rId57"/>
    <p:sldId id="290" r:id="rId58"/>
    <p:sldId id="263" r:id="rId59"/>
    <p:sldId id="33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F8858-DF95-5D47-B282-F80BB6050646}" v="1" dt="2020-07-29T08:10:01.201"/>
    <p1510:client id="{1C39BB4B-36A3-6541-8B44-D932E397777C}" v="4" dt="2020-07-29T14:20:45.554"/>
    <p1510:client id="{A20091E5-07AC-8F45-AAC4-A244CBA62E7E}" v="2" dt="2020-07-29T05:45:4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i Trinh - Y17" userId="e756082d-082f-4437-ae0b-efe18aae29d5" providerId="ADAL" clId="{A20091E5-07AC-8F45-AAC4-A244CBA62E7E}"/>
    <pc:docChg chg="modSld">
      <pc:chgData name="Nhi Trinh - Y17" userId="e756082d-082f-4437-ae0b-efe18aae29d5" providerId="ADAL" clId="{A20091E5-07AC-8F45-AAC4-A244CBA62E7E}" dt="2020-07-29T05:45:42.330" v="1" actId="1076"/>
      <pc:docMkLst>
        <pc:docMk/>
      </pc:docMkLst>
      <pc:sldChg chg="modSp">
        <pc:chgData name="Nhi Trinh - Y17" userId="e756082d-082f-4437-ae0b-efe18aae29d5" providerId="ADAL" clId="{A20091E5-07AC-8F45-AAC4-A244CBA62E7E}" dt="2020-07-29T05:45:42.330" v="1" actId="1076"/>
        <pc:sldMkLst>
          <pc:docMk/>
          <pc:sldMk cId="0" sldId="265"/>
        </pc:sldMkLst>
        <pc:picChg chg="mod">
          <ac:chgData name="Nhi Trinh - Y17" userId="e756082d-082f-4437-ae0b-efe18aae29d5" providerId="ADAL" clId="{A20091E5-07AC-8F45-AAC4-A244CBA62E7E}" dt="2020-07-29T05:45:42.330" v="1" actId="1076"/>
          <ac:picMkLst>
            <pc:docMk/>
            <pc:sldMk cId="0" sldId="265"/>
            <ac:picMk id="1026" creationId="{00000000-0000-0000-0000-000000000000}"/>
          </ac:picMkLst>
        </pc:picChg>
      </pc:sldChg>
    </pc:docChg>
  </pc:docChgLst>
  <pc:docChgLst>
    <pc:chgData name="Linh Hoang - Y17" userId="6c022319-76f5-4a03-9f16-71eb64f01f0d" providerId="ADAL" clId="{1C39BB4B-36A3-6541-8B44-D932E397777C}"/>
    <pc:docChg chg="undo custSel modSld">
      <pc:chgData name="Linh Hoang - Y17" userId="6c022319-76f5-4a03-9f16-71eb64f01f0d" providerId="ADAL" clId="{1C39BB4B-36A3-6541-8B44-D932E397777C}" dt="2020-07-29T14:20:45.554" v="3" actId="1076"/>
      <pc:docMkLst>
        <pc:docMk/>
      </pc:docMkLst>
      <pc:sldChg chg="modSp">
        <pc:chgData name="Linh Hoang - Y17" userId="6c022319-76f5-4a03-9f16-71eb64f01f0d" providerId="ADAL" clId="{1C39BB4B-36A3-6541-8B44-D932E397777C}" dt="2020-07-29T14:20:45.554" v="3" actId="1076"/>
        <pc:sldMkLst>
          <pc:docMk/>
          <pc:sldMk cId="0" sldId="258"/>
        </pc:sldMkLst>
        <pc:spChg chg="mod">
          <ac:chgData name="Linh Hoang - Y17" userId="6c022319-76f5-4a03-9f16-71eb64f01f0d" providerId="ADAL" clId="{1C39BB4B-36A3-6541-8B44-D932E397777C}" dt="2020-07-29T14:20:45.554" v="3" actId="1076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Tu Nguyen - Y17" userId="a3c713ee-a17c-4bea-ab9e-057934be9f1a" providerId="ADAL" clId="{003F8858-DF95-5D47-B282-F80BB6050646}"/>
    <pc:docChg chg="modSld">
      <pc:chgData name="Tu Nguyen - Y17" userId="a3c713ee-a17c-4bea-ab9e-057934be9f1a" providerId="ADAL" clId="{003F8858-DF95-5D47-B282-F80BB6050646}" dt="2020-07-29T08:10:01.203" v="0" actId="1076"/>
      <pc:docMkLst>
        <pc:docMk/>
      </pc:docMkLst>
      <pc:sldChg chg="modSp">
        <pc:chgData name="Tu Nguyen - Y17" userId="a3c713ee-a17c-4bea-ab9e-057934be9f1a" providerId="ADAL" clId="{003F8858-DF95-5D47-B282-F80BB6050646}" dt="2020-07-29T08:10:01.203" v="0" actId="1076"/>
        <pc:sldMkLst>
          <pc:docMk/>
          <pc:sldMk cId="0" sldId="290"/>
        </pc:sldMkLst>
        <pc:picChg chg="mod">
          <ac:chgData name="Tu Nguyen - Y17" userId="a3c713ee-a17c-4bea-ab9e-057934be9f1a" providerId="ADAL" clId="{003F8858-DF95-5D47-B282-F80BB6050646}" dt="2020-07-29T08:10:01.203" v="0" actId="1076"/>
          <ac:picMkLst>
            <pc:docMk/>
            <pc:sldMk cId="0" sldId="290"/>
            <ac:picMk id="20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A9FF-5CAD-4233-9926-01DF81F96058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31A4-EF39-497B-BD4B-CEF6FA4F81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31A4-EF39-497B-BD4B-CEF6FA4F818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69" y="1828800"/>
            <a:ext cx="3073631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669" y="5181600"/>
            <a:ext cx="3073631" cy="6858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516" y="-1"/>
            <a:ext cx="52501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8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BA86-72B6-4295-B456-EEA56D538605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2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7486650" y="0"/>
            <a:ext cx="165735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800" y="457201"/>
            <a:ext cx="154305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1"/>
            <a:ext cx="680085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39F7C-A970-48A2-8111-59D56113C95F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B6C-0E87-484A-9E99-2CE998F6AEC0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198834" y="228600"/>
            <a:ext cx="874395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828800"/>
            <a:ext cx="58293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5181600"/>
            <a:ext cx="5829300" cy="685800"/>
          </a:xfrm>
        </p:spPr>
        <p:txBody>
          <a:bodyPr>
            <a:normAutofit/>
          </a:bodyPr>
          <a:lstStyle>
            <a:lvl1pPr marL="0" indent="0"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94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825625"/>
            <a:ext cx="3600450" cy="45751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600450" cy="45751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93263-CE56-4B50-A4C9-DE5DB0D4AF88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828799"/>
            <a:ext cx="3600450" cy="762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100" y="2590800"/>
            <a:ext cx="3600450" cy="38100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450" y="1828799"/>
            <a:ext cx="3600450" cy="762000"/>
          </a:xfrm>
        </p:spPr>
        <p:txBody>
          <a:bodyPr anchor="ctr">
            <a:noAutofit/>
          </a:bodyPr>
          <a:lstStyle>
            <a:lvl1pPr marL="0" indent="0">
              <a:buNone/>
              <a:defRPr sz="18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3450" y="2590800"/>
            <a:ext cx="3600450" cy="38100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1E3E-47A7-48A2-97C3-068D180AA176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78A3-5CD1-468A-9365-949F7D438D03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0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97BEB-F4A0-4D52-98BB-1C5947E17F3B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5256609" y="0"/>
            <a:ext cx="388501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9" name="Rectangle 8" descr="Rectangle"/>
          <p:cNvSpPr/>
          <p:nvPr/>
        </p:nvSpPr>
        <p:spPr>
          <a:xfrm>
            <a:off x="5441751" y="228600"/>
            <a:ext cx="3514725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525" y="3200400"/>
            <a:ext cx="2949178" cy="1752600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4457700" cy="5943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4525" y="5029200"/>
            <a:ext cx="2949178" cy="13716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28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5256609" y="0"/>
            <a:ext cx="388501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9" name="Rectangle 8" descr="Rectangle"/>
          <p:cNvSpPr/>
          <p:nvPr/>
        </p:nvSpPr>
        <p:spPr>
          <a:xfrm>
            <a:off x="5441751" y="228600"/>
            <a:ext cx="3514725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6430" y="3200400"/>
            <a:ext cx="2949178" cy="1752600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1"/>
            <a:ext cx="5256608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6430" y="5029200"/>
            <a:ext cx="2949178" cy="1374648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76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9141618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99221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28800"/>
            <a:ext cx="6858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100" y="6481761"/>
            <a:ext cx="588645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0850" y="6465886"/>
            <a:ext cx="8001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E9BABAE6-7D7F-41EC-A155-D4677565E649}" type="datetime1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15250" y="6481761"/>
            <a:ext cx="62865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51510" indent="-136922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88670" indent="-137160" algn="l" defTabSz="685800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2583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6299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0015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337310" indent="-137160" algn="l" defTabSz="685800" rtl="0" eaLnBrk="1" latinLnBrk="0" hangingPunct="1">
        <a:lnSpc>
          <a:spcPct val="90000"/>
        </a:lnSpc>
        <a:spcBef>
          <a:spcPts val="300"/>
        </a:spcBef>
        <a:buSzPct val="100000"/>
        <a:buFont typeface="Arial" pitchFamily="34" charset="0"/>
        <a:buChar char="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62199"/>
            <a:ext cx="3657600" cy="1181893"/>
          </a:xfrm>
        </p:spPr>
        <p:txBody>
          <a:bodyPr/>
          <a:lstStyle/>
          <a:p>
            <a:r>
              <a:rPr lang="en-US" sz="2800" err="1">
                <a:latin typeface="Arial" pitchFamily="34" charset="0"/>
                <a:cs typeface="Arial" pitchFamily="34" charset="0"/>
              </a:rPr>
              <a:t>Điện</a:t>
            </a:r>
            <a:r>
              <a:rPr lang="en-US" sz="280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>
                <a:latin typeface="Arial" pitchFamily="34" charset="0"/>
                <a:cs typeface="Arial" pitchFamily="34" charset="0"/>
              </a:rPr>
              <a:t>tâm</a:t>
            </a:r>
            <a:r>
              <a:rPr lang="en-US" sz="280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>
                <a:latin typeface="Arial" pitchFamily="34" charset="0"/>
                <a:cs typeface="Arial" pitchFamily="34" charset="0"/>
              </a:rPr>
              <a:t>đồ</a:t>
            </a:r>
            <a:br>
              <a:rPr lang="en-US" cap="all">
                <a:latin typeface="Arial" pitchFamily="34" charset="0"/>
                <a:cs typeface="Arial" pitchFamily="34" charset="0"/>
              </a:rPr>
            </a:br>
            <a:r>
              <a:rPr lang="en-US" sz="2900" cap="all" err="1">
                <a:latin typeface="Arial" pitchFamily="34" charset="0"/>
                <a:cs typeface="Arial" pitchFamily="34" charset="0"/>
              </a:rPr>
              <a:t>rối</a:t>
            </a:r>
            <a:r>
              <a:rPr lang="en-US" sz="2900" cap="all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err="1">
                <a:latin typeface="Arial" pitchFamily="34" charset="0"/>
                <a:cs typeface="Arial" pitchFamily="34" charset="0"/>
              </a:rPr>
              <a:t>loạn</a:t>
            </a:r>
            <a:r>
              <a:rPr lang="en-US" sz="2900" cap="all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err="1">
                <a:latin typeface="Arial" pitchFamily="34" charset="0"/>
                <a:cs typeface="Arial" pitchFamily="34" charset="0"/>
              </a:rPr>
              <a:t>nhịp</a:t>
            </a:r>
            <a:r>
              <a:rPr lang="en-US" sz="2900" cap="all">
                <a:latin typeface="Arial" pitchFamily="34" charset="0"/>
                <a:cs typeface="Arial" pitchFamily="34" charset="0"/>
              </a:rPr>
              <a:t> </a:t>
            </a:r>
            <a:r>
              <a:rPr lang="en-US" sz="2900" cap="all" err="1">
                <a:latin typeface="Arial" pitchFamily="34" charset="0"/>
                <a:cs typeface="Arial" pitchFamily="34" charset="0"/>
              </a:rPr>
              <a:t>tim</a:t>
            </a:r>
            <a:endParaRPr lang="en-US" sz="2900" cap="all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5867400" cy="1752600"/>
          </a:xfrm>
        </p:spPr>
        <p:txBody>
          <a:bodyPr>
            <a:normAutofit/>
          </a:bodyPr>
          <a:lstStyle/>
          <a:p>
            <a:r>
              <a:rPr lang="en-US" b="1"/>
              <a:t>TS.BS. Nguyễn </a:t>
            </a:r>
            <a:r>
              <a:rPr lang="en-US" b="1" err="1"/>
              <a:t>Văn</a:t>
            </a:r>
            <a:r>
              <a:rPr lang="en-US" b="1"/>
              <a:t> </a:t>
            </a:r>
            <a:r>
              <a:rPr lang="en-US" b="1" err="1"/>
              <a:t>Sĩ</a:t>
            </a:r>
            <a:endParaRPr lang="en-US" b="1"/>
          </a:p>
          <a:p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quát</a:t>
            </a:r>
            <a:endParaRPr lang="en-US"/>
          </a:p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Y </a:t>
            </a:r>
            <a:r>
              <a:rPr lang="en-US" err="1"/>
              <a:t>dược</a:t>
            </a:r>
            <a:r>
              <a:rPr lang="en-US"/>
              <a:t> tp. </a:t>
            </a:r>
            <a:r>
              <a:rPr lang="en-US" err="1"/>
              <a:t>Hồ</a:t>
            </a:r>
            <a:r>
              <a:rPr lang="en-US"/>
              <a:t> </a:t>
            </a:r>
            <a:r>
              <a:rPr lang="en-US" err="1"/>
              <a:t>Chí</a:t>
            </a:r>
            <a:r>
              <a:rPr lang="en-US"/>
              <a:t> 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96288" y="1588"/>
            <a:ext cx="747712" cy="365125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tính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00275"/>
            <a:ext cx="39719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8785" y="3810000"/>
            <a:ext cx="391801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lại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 descr="Kết quả hình ảnh cho reentry he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048000"/>
            <a:ext cx="6012812" cy="2590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</a:t>
            </a:r>
            <a:r>
              <a:rPr lang="en-US" err="1"/>
              <a:t>lẫy</a:t>
            </a:r>
            <a:r>
              <a:rPr lang="en-US"/>
              <a:t> </a:t>
            </a:r>
            <a:r>
              <a:rPr lang="en-US" err="1"/>
              <a:t>cò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47900"/>
            <a:ext cx="37433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524375"/>
            <a:ext cx="4181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85800"/>
            <a:ext cx="6858000" cy="601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828800"/>
            <a:ext cx="6210300" cy="3177380"/>
          </a:xfrm>
        </p:spPr>
        <p:txBody>
          <a:bodyPr/>
          <a:lstStyle/>
          <a:p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 </a:t>
            </a:r>
            <a:r>
              <a:rPr lang="en-US" err="1"/>
              <a:t>câu</a:t>
            </a:r>
            <a:r>
              <a:rPr lang="en-US"/>
              <a:t> </a:t>
            </a:r>
            <a:r>
              <a:rPr lang="en-US" err="1"/>
              <a:t>hỏi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ra</a:t>
            </a:r>
            <a:endParaRPr lang="en-US"/>
          </a:p>
          <a:p>
            <a:pPr lvl="1"/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pPr lvl="1"/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?</a:t>
            </a:r>
          </a:p>
          <a:p>
            <a:pPr lvl="1"/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</a:t>
            </a:r>
            <a:r>
              <a:rPr lang="en-US" err="1"/>
              <a:t>thúc</a:t>
            </a:r>
            <a:r>
              <a:rPr lang="en-US"/>
              <a:t> </a:t>
            </a:r>
            <a:r>
              <a:rPr lang="en-US" err="1"/>
              <a:t>đẩy</a:t>
            </a:r>
            <a:r>
              <a:rPr lang="en-US"/>
              <a:t>?</a:t>
            </a:r>
          </a:p>
          <a:p>
            <a:pPr lvl="1"/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?</a:t>
            </a:r>
          </a:p>
          <a:p>
            <a:pPr lvl="1"/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ECG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Băng</a:t>
            </a:r>
            <a:r>
              <a:rPr lang="en-US"/>
              <a:t> </a:t>
            </a:r>
            <a:r>
              <a:rPr lang="en-US" err="1"/>
              <a:t>vạch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  <a:p>
            <a:pPr lvl="1"/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băng</a:t>
            </a:r>
            <a:r>
              <a:rPr lang="en-US"/>
              <a:t> </a:t>
            </a:r>
            <a:r>
              <a:rPr lang="en-US" err="1"/>
              <a:t>giấy</a:t>
            </a:r>
            <a:r>
              <a:rPr lang="en-US"/>
              <a:t> </a:t>
            </a:r>
            <a:r>
              <a:rPr lang="en-US" err="1"/>
              <a:t>trắng</a:t>
            </a:r>
            <a:endParaRPr lang="en-US"/>
          </a:p>
          <a:p>
            <a:pPr lvl="1"/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ECG 2 </a:t>
            </a:r>
            <a:r>
              <a:rPr lang="en-US" err="1"/>
              <a:t>sóng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/</a:t>
            </a:r>
            <a:r>
              <a:rPr lang="en-US" err="1"/>
              <a:t>nghi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chuẩn</a:t>
            </a:r>
            <a:endParaRPr lang="en-US"/>
          </a:p>
          <a:p>
            <a:pPr lvl="1"/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băng</a:t>
            </a:r>
            <a:r>
              <a:rPr lang="en-US"/>
              <a:t> </a:t>
            </a:r>
            <a:r>
              <a:rPr lang="en-US" err="1"/>
              <a:t>giấy</a:t>
            </a:r>
            <a:r>
              <a:rPr lang="en-US"/>
              <a:t> song </a:t>
            </a:r>
            <a:r>
              <a:rPr lang="en-US" err="1"/>
              <a:t>song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đẳng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vạch</a:t>
            </a:r>
            <a:r>
              <a:rPr lang="en-US"/>
              <a:t> 2 </a:t>
            </a:r>
            <a:r>
              <a:rPr lang="en-US" err="1"/>
              <a:t>vạch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2 </a:t>
            </a:r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 P</a:t>
            </a:r>
            <a:r>
              <a:rPr lang="en-US" baseline="-25000">
                <a:sym typeface="Wingdings" pitchFamily="2" charset="2"/>
              </a:rPr>
              <a:t>1</a:t>
            </a:r>
            <a:r>
              <a:rPr lang="en-US">
                <a:sym typeface="Wingdings" pitchFamily="2" charset="2"/>
              </a:rPr>
              <a:t>-P</a:t>
            </a:r>
            <a:r>
              <a:rPr lang="en-US" baseline="-25000">
                <a:sym typeface="Wingdings" pitchFamily="2" charset="2"/>
              </a:rPr>
              <a:t>2</a:t>
            </a:r>
            <a:r>
              <a:rPr lang="en-US">
                <a:sym typeface="Wingdings" pitchFamily="2" charset="2"/>
              </a:rPr>
              <a:t>: </a:t>
            </a:r>
            <a:r>
              <a:rPr lang="en-US" err="1">
                <a:sym typeface="Wingdings" pitchFamily="2" charset="2"/>
              </a:rPr>
              <a:t>Khoảng</a:t>
            </a:r>
            <a:r>
              <a:rPr lang="en-US">
                <a:sym typeface="Wingdings" pitchFamily="2" charset="2"/>
              </a:rPr>
              <a:t> PP </a:t>
            </a:r>
            <a:r>
              <a:rPr lang="en-US" err="1">
                <a:sym typeface="Wingdings" pitchFamily="2" charset="2"/>
              </a:rPr>
              <a:t>cơ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bản</a:t>
            </a:r>
            <a:endParaRPr lang="en-US">
              <a:sym typeface="Wingdings" pitchFamily="2" charset="2"/>
            </a:endParaRPr>
          </a:p>
          <a:p>
            <a:pPr lvl="1"/>
            <a:r>
              <a:rPr lang="en-US" err="1">
                <a:sym typeface="Wingdings" pitchFamily="2" charset="2"/>
              </a:rPr>
              <a:t>Tịnh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tiến</a:t>
            </a:r>
            <a:r>
              <a:rPr lang="en-US">
                <a:sym typeface="Wingdings" pitchFamily="2" charset="2"/>
              </a:rPr>
              <a:t> sang </a:t>
            </a:r>
            <a:r>
              <a:rPr lang="en-US" err="1">
                <a:sym typeface="Wingdings" pitchFamily="2" charset="2"/>
              </a:rPr>
              <a:t>trái</a:t>
            </a:r>
            <a:r>
              <a:rPr lang="en-US">
                <a:sym typeface="Wingdings" pitchFamily="2" charset="2"/>
              </a:rPr>
              <a:t> 1 </a:t>
            </a:r>
            <a:r>
              <a:rPr lang="en-US" err="1">
                <a:sym typeface="Wingdings" pitchFamily="2" charset="2"/>
              </a:rPr>
              <a:t>khoảng</a:t>
            </a:r>
            <a:r>
              <a:rPr lang="en-US">
                <a:sym typeface="Wingdings" pitchFamily="2" charset="2"/>
              </a:rPr>
              <a:t> PP </a:t>
            </a:r>
            <a:r>
              <a:rPr lang="en-US" err="1">
                <a:sym typeface="Wingdings" pitchFamily="2" charset="2"/>
              </a:rPr>
              <a:t>cơ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bản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sao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vạch</a:t>
            </a:r>
            <a:r>
              <a:rPr lang="en-US">
                <a:sym typeface="Wingdings" pitchFamily="2" charset="2"/>
              </a:rPr>
              <a:t> P</a:t>
            </a:r>
            <a:r>
              <a:rPr lang="en-US" baseline="-25000">
                <a:sym typeface="Wingdings" pitchFamily="2" charset="2"/>
              </a:rPr>
              <a:t>2 </a:t>
            </a:r>
            <a:r>
              <a:rPr lang="en-US" err="1">
                <a:sym typeface="Wingdings" pitchFamily="2" charset="2"/>
              </a:rPr>
              <a:t>trùng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với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sóng</a:t>
            </a:r>
            <a:r>
              <a:rPr lang="en-US">
                <a:sym typeface="Wingdings" pitchFamily="2" charset="2"/>
              </a:rPr>
              <a:t> P </a:t>
            </a:r>
            <a:r>
              <a:rPr lang="en-US" err="1">
                <a:sym typeface="Wingdings" pitchFamily="2" charset="2"/>
              </a:rPr>
              <a:t>đầu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tiên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và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vạch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tiếp</a:t>
            </a:r>
            <a:r>
              <a:rPr lang="en-US">
                <a:sym typeface="Wingdings" pitchFamily="2" charset="2"/>
              </a:rPr>
              <a:t> P</a:t>
            </a:r>
            <a:r>
              <a:rPr lang="en-US" baseline="-25000">
                <a:sym typeface="Wingdings" pitchFamily="2" charset="2"/>
              </a:rPr>
              <a:t>3 </a:t>
            </a:r>
            <a:r>
              <a:rPr lang="en-US" err="1">
                <a:sym typeface="Wingdings" pitchFamily="2" charset="2"/>
              </a:rPr>
              <a:t>tương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ứng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sóng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thứ</a:t>
            </a:r>
            <a:r>
              <a:rPr lang="en-US">
                <a:sym typeface="Wingdings" pitchFamily="2" charset="2"/>
              </a:rPr>
              <a:t> 2</a:t>
            </a:r>
          </a:p>
          <a:p>
            <a:pPr lvl="1"/>
            <a:r>
              <a:rPr lang="en-US" err="1">
                <a:sym typeface="Wingdings" pitchFamily="2" charset="2"/>
              </a:rPr>
              <a:t>Làm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như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vậy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khoảng</a:t>
            </a:r>
            <a:r>
              <a:rPr lang="en-US">
                <a:sym typeface="Wingdings" pitchFamily="2" charset="2"/>
              </a:rPr>
              <a:t> 5-7 </a:t>
            </a:r>
            <a:r>
              <a:rPr lang="en-US" err="1">
                <a:sym typeface="Wingdings" pitchFamily="2" charset="2"/>
              </a:rPr>
              <a:t>lần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để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có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băng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vạch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nhịp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sóng</a:t>
            </a:r>
            <a:r>
              <a:rPr lang="en-US">
                <a:sym typeface="Wingdings" pitchFamily="2" charset="2"/>
              </a:rPr>
              <a:t> P</a:t>
            </a:r>
          </a:p>
          <a:p>
            <a:pPr lvl="1"/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băng</a:t>
            </a:r>
            <a:r>
              <a:rPr lang="en-US"/>
              <a:t> </a:t>
            </a:r>
            <a:r>
              <a:rPr lang="en-US" err="1"/>
              <a:t>vạch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so </a:t>
            </a:r>
            <a:r>
              <a:rPr lang="en-US" err="1"/>
              <a:t>sánh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ECG</a:t>
            </a:r>
          </a:p>
          <a:p>
            <a:pPr lvl="2"/>
            <a:r>
              <a:rPr lang="en-US"/>
              <a:t>P “</a:t>
            </a:r>
            <a:r>
              <a:rPr lang="en-US" err="1"/>
              <a:t>ẩn</a:t>
            </a:r>
            <a:r>
              <a:rPr lang="en-US"/>
              <a:t>” </a:t>
            </a:r>
            <a:r>
              <a:rPr lang="en-US" err="1"/>
              <a:t>trong</a:t>
            </a:r>
            <a:r>
              <a:rPr lang="en-US"/>
              <a:t> QRS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T</a:t>
            </a:r>
          </a:p>
          <a:p>
            <a:pPr lvl="2"/>
            <a:r>
              <a:rPr lang="en-US" err="1"/>
              <a:t>Quy</a:t>
            </a:r>
            <a:r>
              <a:rPr lang="en-US"/>
              <a:t> </a:t>
            </a:r>
            <a:r>
              <a:rPr lang="en-US" err="1"/>
              <a:t>luật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P</a:t>
            </a:r>
          </a:p>
          <a:p>
            <a:pPr lvl="2"/>
            <a:r>
              <a:rPr lang="en-US" err="1"/>
              <a:t>Mối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P </a:t>
            </a:r>
            <a:r>
              <a:rPr lang="en-US" err="1"/>
              <a:t>với</a:t>
            </a:r>
            <a:r>
              <a:rPr lang="en-US"/>
              <a:t> 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Băng</a:t>
            </a:r>
            <a:r>
              <a:rPr lang="en-US"/>
              <a:t> </a:t>
            </a:r>
            <a:r>
              <a:rPr lang="en-US" err="1"/>
              <a:t>vạch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Kết quả hình ảnh cho băng vạch nhịp ecg"/>
          <p:cNvPicPr>
            <a:picLocks noChangeAspect="1" noChangeArrowheads="1"/>
          </p:cNvPicPr>
          <p:nvPr/>
        </p:nvPicPr>
        <p:blipFill>
          <a:blip r:embed="rId2"/>
          <a:srcRect b="8108"/>
          <a:stretch>
            <a:fillRect/>
          </a:stretch>
        </p:blipFill>
        <p:spPr bwMode="auto">
          <a:xfrm>
            <a:off x="1219200" y="2895600"/>
            <a:ext cx="6713404" cy="2590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gặp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gặp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8090526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err="1"/>
              <a:t>Mục</a:t>
            </a:r>
            <a:r>
              <a:rPr lang="en-US" sz="3400"/>
              <a:t> </a:t>
            </a:r>
            <a:r>
              <a:rPr lang="en-US" sz="3400" err="1"/>
              <a:t>tiêu</a:t>
            </a:r>
            <a:endParaRPr lang="en-US" sz="3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err="1"/>
              <a:t>Trình</a:t>
            </a:r>
            <a:r>
              <a:rPr lang="en-US" sz="2000"/>
              <a:t> </a:t>
            </a:r>
            <a:r>
              <a:rPr lang="en-US" sz="2000" err="1"/>
              <a:t>bày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cơ</a:t>
            </a:r>
            <a:r>
              <a:rPr lang="en-US" sz="2000"/>
              <a:t> </a:t>
            </a:r>
            <a:r>
              <a:rPr lang="en-US" sz="2000" err="1"/>
              <a:t>chế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sinh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tim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 err="1"/>
              <a:t>Liệt</a:t>
            </a:r>
            <a:r>
              <a:rPr lang="en-US" sz="2000"/>
              <a:t> </a:t>
            </a:r>
            <a:r>
              <a:rPr lang="en-US" sz="2000" err="1"/>
              <a:t>kê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5 </a:t>
            </a:r>
            <a:r>
              <a:rPr lang="en-US" sz="2000" err="1"/>
              <a:t>câu</a:t>
            </a:r>
            <a:r>
              <a:rPr lang="en-US" sz="2000"/>
              <a:t> </a:t>
            </a:r>
            <a:r>
              <a:rPr lang="en-US" sz="2000" err="1"/>
              <a:t>hỏi</a:t>
            </a:r>
            <a:r>
              <a:rPr lang="en-US" sz="2000"/>
              <a:t> </a:t>
            </a:r>
            <a:r>
              <a:rPr lang="en-US" sz="2000" err="1"/>
              <a:t>cần</a:t>
            </a:r>
            <a:r>
              <a:rPr lang="en-US" sz="2000"/>
              <a:t> </a:t>
            </a:r>
            <a:r>
              <a:rPr lang="en-US" sz="2000" err="1"/>
              <a:t>trả</a:t>
            </a:r>
            <a:r>
              <a:rPr lang="en-US" sz="2000"/>
              <a:t> </a:t>
            </a:r>
            <a:r>
              <a:rPr lang="en-US" sz="2000" err="1"/>
              <a:t>lời</a:t>
            </a:r>
            <a:r>
              <a:rPr lang="en-US" sz="2000"/>
              <a:t> </a:t>
            </a:r>
            <a:r>
              <a:rPr lang="en-US" sz="2000" err="1"/>
              <a:t>trước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nhân</a:t>
            </a:r>
            <a:r>
              <a:rPr lang="en-US" sz="2000"/>
              <a:t>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tim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 err="1"/>
              <a:t>Thực</a:t>
            </a:r>
            <a:r>
              <a:rPr lang="en-US" sz="2000"/>
              <a:t> </a:t>
            </a:r>
            <a:r>
              <a:rPr lang="en-US" sz="2000" err="1"/>
              <a:t>hiện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phương</a:t>
            </a:r>
            <a:r>
              <a:rPr lang="en-US" sz="2000"/>
              <a:t> </a:t>
            </a:r>
            <a:r>
              <a:rPr lang="en-US" sz="2000" err="1"/>
              <a:t>pháp</a:t>
            </a:r>
            <a:r>
              <a:rPr lang="en-US" sz="2000"/>
              <a:t> </a:t>
            </a:r>
            <a:r>
              <a:rPr lang="en-US" sz="2000" err="1"/>
              <a:t>vạch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sóng</a:t>
            </a:r>
            <a:r>
              <a:rPr lang="en-US" sz="2000"/>
              <a:t> P </a:t>
            </a:r>
            <a:r>
              <a:rPr lang="en-US" sz="2000" err="1"/>
              <a:t>để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cận</a:t>
            </a:r>
            <a:r>
              <a:rPr lang="en-US" sz="2000"/>
              <a:t> </a:t>
            </a: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tích</a:t>
            </a:r>
            <a:r>
              <a:rPr lang="en-US" sz="2000"/>
              <a:t> </a:t>
            </a:r>
            <a:r>
              <a:rPr lang="en-US" sz="2000" err="1"/>
              <a:t>điện</a:t>
            </a:r>
            <a:r>
              <a:rPr lang="en-US" sz="2000"/>
              <a:t> </a:t>
            </a:r>
            <a:r>
              <a:rPr lang="en-US" sz="2000" err="1"/>
              <a:t>tâm</a:t>
            </a:r>
            <a:r>
              <a:rPr lang="en-US" sz="2000"/>
              <a:t> </a:t>
            </a:r>
            <a:r>
              <a:rPr lang="en-US" sz="2000" err="1"/>
              <a:t>đồ</a:t>
            </a:r>
            <a:r>
              <a:rPr lang="en-US" sz="2000"/>
              <a:t>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tim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 err="1"/>
              <a:t>Nhận</a:t>
            </a:r>
            <a:r>
              <a:rPr lang="en-US" sz="2000"/>
              <a:t> </a:t>
            </a:r>
            <a:r>
              <a:rPr lang="en-US" sz="2000" err="1"/>
              <a:t>diện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5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chậm</a:t>
            </a:r>
            <a:r>
              <a:rPr lang="en-US" sz="2000"/>
              <a:t> </a:t>
            </a:r>
            <a:r>
              <a:rPr lang="en-US" sz="2000" err="1"/>
              <a:t>thường</a:t>
            </a:r>
            <a:r>
              <a:rPr lang="en-US" sz="2000"/>
              <a:t> </a:t>
            </a:r>
            <a:r>
              <a:rPr lang="en-US" sz="2000" err="1"/>
              <a:t>gặp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 err="1"/>
              <a:t>Nhận</a:t>
            </a:r>
            <a:r>
              <a:rPr lang="en-US" sz="2000"/>
              <a:t> </a:t>
            </a:r>
            <a:r>
              <a:rPr lang="en-US" sz="2000" err="1"/>
              <a:t>diện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9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nhanh</a:t>
            </a:r>
            <a:r>
              <a:rPr lang="en-US" sz="2000"/>
              <a:t> </a:t>
            </a:r>
            <a:r>
              <a:rPr lang="en-US" sz="2000" err="1"/>
              <a:t>tầng</a:t>
            </a:r>
            <a:r>
              <a:rPr lang="en-US" sz="2000"/>
              <a:t> </a:t>
            </a:r>
            <a:r>
              <a:rPr lang="en-US" sz="2000" err="1"/>
              <a:t>trên</a:t>
            </a:r>
            <a:r>
              <a:rPr lang="en-US" sz="2000"/>
              <a:t> </a:t>
            </a:r>
            <a:r>
              <a:rPr lang="en-US" sz="2000" err="1"/>
              <a:t>thất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5 </a:t>
            </a:r>
            <a:r>
              <a:rPr lang="en-US" sz="2000" err="1"/>
              <a:t>rối</a:t>
            </a:r>
            <a:r>
              <a:rPr lang="en-US" sz="2000"/>
              <a:t> </a:t>
            </a:r>
            <a:r>
              <a:rPr lang="en-US" sz="2000" err="1"/>
              <a:t>loạn</a:t>
            </a:r>
            <a:r>
              <a:rPr lang="en-US" sz="2000"/>
              <a:t> </a:t>
            </a:r>
            <a:r>
              <a:rPr lang="en-US" sz="2000" err="1"/>
              <a:t>nhịp</a:t>
            </a:r>
            <a:r>
              <a:rPr lang="en-US" sz="2000"/>
              <a:t> </a:t>
            </a:r>
            <a:r>
              <a:rPr lang="en-US" sz="2000" err="1"/>
              <a:t>nhanh</a:t>
            </a:r>
            <a:r>
              <a:rPr lang="en-US" sz="2000"/>
              <a:t> </a:t>
            </a:r>
            <a:r>
              <a:rPr lang="en-US" sz="2000" err="1"/>
              <a:t>tầng</a:t>
            </a:r>
            <a:r>
              <a:rPr lang="en-US" sz="2000"/>
              <a:t> </a:t>
            </a:r>
            <a:r>
              <a:rPr lang="en-US" sz="2000" err="1"/>
              <a:t>thất</a:t>
            </a:r>
            <a:r>
              <a:rPr lang="en-US" sz="2000"/>
              <a:t> </a:t>
            </a:r>
            <a:r>
              <a:rPr lang="en-US" sz="2000" err="1"/>
              <a:t>thường</a:t>
            </a:r>
            <a:r>
              <a:rPr lang="en-US" sz="2000"/>
              <a:t> </a:t>
            </a:r>
            <a:r>
              <a:rPr lang="en-US" sz="2000" err="1"/>
              <a:t>gặp</a:t>
            </a: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chậm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&lt; 60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967162"/>
            <a:ext cx="6517659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suy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  <a:p>
            <a:pPr lvl="1"/>
            <a:r>
              <a:rPr lang="en-US" err="1"/>
              <a:t>Chậm</a:t>
            </a:r>
            <a:r>
              <a:rPr lang="en-US"/>
              <a:t>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hợp</a:t>
            </a:r>
            <a:endParaRPr lang="en-US"/>
          </a:p>
          <a:p>
            <a:pPr lvl="1"/>
            <a:r>
              <a:rPr lang="en-US" err="1"/>
              <a:t>Ngưng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pPr lvl="1"/>
            <a:r>
              <a:rPr lang="en-US"/>
              <a:t>Block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  <a:p>
            <a:pPr lvl="1"/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thoát</a:t>
            </a:r>
            <a:endParaRPr lang="en-US"/>
          </a:p>
          <a:p>
            <a:pPr lvl="1"/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nhanh-nhịp</a:t>
            </a:r>
            <a:r>
              <a:rPr lang="en-US"/>
              <a:t> </a:t>
            </a:r>
            <a:r>
              <a:rPr lang="en-US" err="1"/>
              <a:t>chậm</a:t>
            </a:r>
            <a:endParaRPr lang="en-US"/>
          </a:p>
          <a:p>
            <a:pPr lvl="1"/>
            <a:r>
              <a:rPr lang="en-US"/>
              <a:t>Rung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chậm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Ngưng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5778" name="Picture 2" descr="Kết quả hình ảnh cho sinus arrest"/>
          <p:cNvPicPr>
            <a:picLocks noChangeAspect="1" noChangeArrowheads="1"/>
          </p:cNvPicPr>
          <p:nvPr/>
        </p:nvPicPr>
        <p:blipFill>
          <a:blip r:embed="rId2"/>
          <a:srcRect t="37127" b="21680"/>
          <a:stretch>
            <a:fillRect/>
          </a:stretch>
        </p:blipFill>
        <p:spPr bwMode="auto">
          <a:xfrm>
            <a:off x="1152525" y="3048000"/>
            <a:ext cx="6696075" cy="1447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0660" name="Picture 4" descr="Kết quả hình ảnh cho sino-atrial block"/>
          <p:cNvPicPr>
            <a:picLocks noChangeAspect="1" noChangeArrowheads="1"/>
          </p:cNvPicPr>
          <p:nvPr/>
        </p:nvPicPr>
        <p:blipFill>
          <a:blip r:embed="rId2"/>
          <a:srcRect t="15267" b="23664"/>
          <a:stretch>
            <a:fillRect/>
          </a:stretch>
        </p:blipFill>
        <p:spPr bwMode="auto">
          <a:xfrm>
            <a:off x="838200" y="3048000"/>
            <a:ext cx="7524750" cy="1524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thoát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7" y="2400300"/>
            <a:ext cx="59928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nhanh-nhịp</a:t>
            </a:r>
            <a:r>
              <a:rPr lang="en-US"/>
              <a:t> </a:t>
            </a:r>
            <a:r>
              <a:rPr lang="en-US" err="1"/>
              <a:t>chậm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46" y="2976563"/>
            <a:ext cx="7260354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/>
              <a:t>PR &gt; 0.20s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733800"/>
            <a:ext cx="654643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2 – </a:t>
            </a:r>
            <a:r>
              <a:rPr lang="en-US" err="1"/>
              <a:t>Mobitz</a:t>
            </a:r>
            <a:r>
              <a:rPr lang="en-US"/>
              <a:t>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/>
              <a:t>Chu </a:t>
            </a:r>
            <a:r>
              <a:rPr lang="en-US" err="1"/>
              <a:t>kỳ</a:t>
            </a:r>
            <a:r>
              <a:rPr lang="en-US"/>
              <a:t> </a:t>
            </a:r>
            <a:r>
              <a:rPr lang="en-US" err="1"/>
              <a:t>Wenckebach</a:t>
            </a:r>
            <a:r>
              <a:rPr lang="en-US"/>
              <a:t>, PR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dần</a:t>
            </a:r>
            <a:endParaRPr lang="en-US"/>
          </a:p>
          <a:p>
            <a:r>
              <a:rPr lang="en-US"/>
              <a:t>1 </a:t>
            </a:r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dẫn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30710"/>
            <a:ext cx="6858000" cy="143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2 – </a:t>
            </a:r>
            <a:r>
              <a:rPr lang="en-US" err="1"/>
              <a:t>Mobitz</a:t>
            </a:r>
            <a:r>
              <a:rPr lang="en-US"/>
              <a:t>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/>
              <a:t>PR </a:t>
            </a:r>
            <a:r>
              <a:rPr lang="en-US" err="1"/>
              <a:t>cố</a:t>
            </a:r>
            <a:r>
              <a:rPr lang="en-US"/>
              <a:t> </a:t>
            </a:r>
            <a:r>
              <a:rPr lang="en-US" err="1"/>
              <a:t>định</a:t>
            </a:r>
            <a:endParaRPr lang="en-US"/>
          </a:p>
          <a:p>
            <a:r>
              <a:rPr lang="en-US"/>
              <a:t>1 </a:t>
            </a:r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dẫn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2005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  <a:p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&gt; </a:t>
            </a: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989758"/>
            <a:ext cx="6934200" cy="142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cương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gặp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độ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&gt;= 3:1</a:t>
            </a:r>
          </a:p>
          <a:p>
            <a:r>
              <a:rPr lang="en-US" err="1"/>
              <a:t>Sóng</a:t>
            </a:r>
            <a:r>
              <a:rPr lang="en-US"/>
              <a:t> P &gt; </a:t>
            </a:r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QRS</a:t>
            </a:r>
          </a:p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mối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1243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Có</a:t>
            </a:r>
            <a:r>
              <a:rPr lang="en-US"/>
              <a:t> spike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  <a:p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QRS</a:t>
            </a:r>
          </a:p>
          <a:p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QRS </a:t>
            </a:r>
            <a:r>
              <a:rPr lang="en-US" err="1"/>
              <a:t>giãn</a:t>
            </a:r>
            <a:r>
              <a:rPr lang="en-US"/>
              <a:t> </a:t>
            </a:r>
            <a:r>
              <a:rPr lang="en-US" err="1"/>
              <a:t>rộng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4210" name="AutoShape 2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212" name="AutoShape 4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4" name="Picture 6" descr="Kết quả hình ảnh cho pacemaker ecg st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799"/>
            <a:ext cx="6781800" cy="210592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Tầng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lang</a:t>
            </a:r>
            <a:r>
              <a:rPr lang="en-US"/>
              <a:t> </a:t>
            </a:r>
            <a:r>
              <a:rPr lang="en-US" err="1"/>
              <a:t>thang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ổ</a:t>
            </a:r>
          </a:p>
          <a:p>
            <a:r>
              <a:rPr lang="en-US" err="1"/>
              <a:t>Cuồng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  <a:p>
            <a:r>
              <a:rPr lang="en-US"/>
              <a:t>Rung </a:t>
            </a:r>
            <a:r>
              <a:rPr lang="en-US" err="1"/>
              <a:t>nhĩ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kịch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do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lại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Tầng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ngắn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  <a:p>
            <a:r>
              <a:rPr lang="en-US" err="1"/>
              <a:t>Xoắn</a:t>
            </a:r>
            <a:r>
              <a:rPr lang="en-US"/>
              <a:t> </a:t>
            </a:r>
            <a:r>
              <a:rPr lang="en-US" err="1"/>
              <a:t>đỉnh</a:t>
            </a:r>
            <a:endParaRPr lang="en-US"/>
          </a:p>
          <a:p>
            <a:r>
              <a:rPr lang="en-US"/>
              <a:t>Rung </a:t>
            </a:r>
            <a:r>
              <a:rPr lang="en-US" err="1"/>
              <a:t>thất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&gt; 100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054" y="3581400"/>
            <a:ext cx="6987146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Khoảng</a:t>
            </a:r>
            <a:r>
              <a:rPr lang="en-US"/>
              <a:t> PP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hô</a:t>
            </a:r>
            <a:r>
              <a:rPr lang="en-US"/>
              <a:t> </a:t>
            </a:r>
            <a:r>
              <a:rPr lang="en-US" err="1"/>
              <a:t>hấp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9874" name="Picture 2" descr="Kết quả hình ảnh cho sinus arrhythmia"/>
          <p:cNvPicPr>
            <a:picLocks noChangeAspect="1" noChangeArrowheads="1"/>
          </p:cNvPicPr>
          <p:nvPr/>
        </p:nvPicPr>
        <p:blipFill>
          <a:blip r:embed="rId2"/>
          <a:srcRect t="69377" b="2439"/>
          <a:stretch>
            <a:fillRect/>
          </a:stretch>
        </p:blipFill>
        <p:spPr bwMode="auto">
          <a:xfrm>
            <a:off x="762000" y="3733800"/>
            <a:ext cx="7656635" cy="1447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sớm</a:t>
            </a:r>
            <a:endParaRPr lang="en-US"/>
          </a:p>
          <a:p>
            <a:r>
              <a:rPr lang="en-US" err="1"/>
              <a:t>Sóng</a:t>
            </a:r>
            <a:r>
              <a:rPr lang="en-US"/>
              <a:t> P’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P </a:t>
            </a:r>
            <a:r>
              <a:rPr lang="en-US" err="1"/>
              <a:t>xoang</a:t>
            </a:r>
            <a:endParaRPr lang="en-US"/>
          </a:p>
          <a:p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P’ </a:t>
            </a:r>
            <a:r>
              <a:rPr lang="en-US" err="1"/>
              <a:t>tùy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  <a:p>
            <a:r>
              <a:rPr lang="en-US" err="1"/>
              <a:t>Nghỉ</a:t>
            </a:r>
            <a:r>
              <a:rPr lang="en-US"/>
              <a:t> </a:t>
            </a:r>
            <a:r>
              <a:rPr lang="en-US" err="1"/>
              <a:t>bù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toàn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638" y="3124200"/>
            <a:ext cx="6946562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nối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578" name="Picture 2" descr="Kết quả hình ảnh cho junctional premature beat"/>
          <p:cNvPicPr>
            <a:picLocks noChangeAspect="1" noChangeArrowheads="1"/>
          </p:cNvPicPr>
          <p:nvPr/>
        </p:nvPicPr>
        <p:blipFill>
          <a:blip r:embed="rId2"/>
          <a:srcRect t="7767" b="10680"/>
          <a:stretch>
            <a:fillRect/>
          </a:stretch>
        </p:blipFill>
        <p:spPr bwMode="auto">
          <a:xfrm>
            <a:off x="1143000" y="3276600"/>
            <a:ext cx="6890657" cy="1828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lang</a:t>
            </a:r>
            <a:r>
              <a:rPr lang="en-US"/>
              <a:t> </a:t>
            </a:r>
            <a:r>
              <a:rPr lang="en-US" err="1"/>
              <a:t>thang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nối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7410" name="Picture 2" descr="Kết quả hình ảnh cho wandering pacemaker"/>
          <p:cNvPicPr>
            <a:picLocks noChangeAspect="1" noChangeArrowheads="1"/>
          </p:cNvPicPr>
          <p:nvPr/>
        </p:nvPicPr>
        <p:blipFill>
          <a:blip r:embed="rId2"/>
          <a:srcRect b="18497"/>
          <a:stretch>
            <a:fillRect/>
          </a:stretch>
        </p:blipFill>
        <p:spPr bwMode="auto">
          <a:xfrm>
            <a:off x="990600" y="3533775"/>
            <a:ext cx="7434702" cy="14954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nguồn</a:t>
            </a:r>
            <a:r>
              <a:rPr lang="en-US"/>
              <a:t> </a:t>
            </a:r>
            <a:r>
              <a:rPr lang="en-US" err="1"/>
              <a:t>gốc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ổ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ở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8434" name="Picture 2" descr="Kết quả hình ảnh cho atrial tachycar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52800"/>
            <a:ext cx="7172689" cy="1447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cương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&gt; 100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r>
              <a:rPr lang="en-US"/>
              <a:t>P </a:t>
            </a:r>
            <a:r>
              <a:rPr lang="en-US" err="1"/>
              <a:t>với</a:t>
            </a:r>
            <a:r>
              <a:rPr lang="en-US"/>
              <a:t> &gt;= 3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614738"/>
            <a:ext cx="745013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Cuồng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răng</a:t>
            </a:r>
            <a:r>
              <a:rPr lang="en-US"/>
              <a:t> </a:t>
            </a:r>
            <a:r>
              <a:rPr lang="en-US" err="1"/>
              <a:t>cưa</a:t>
            </a:r>
            <a:endParaRPr lang="en-US"/>
          </a:p>
          <a:p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250-350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705" y="3309938"/>
            <a:ext cx="7041495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Rung </a:t>
            </a:r>
            <a:r>
              <a:rPr lang="en-US" err="1"/>
              <a:t>nhĩ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Sóng</a:t>
            </a:r>
            <a:r>
              <a:rPr lang="en-US"/>
              <a:t> P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f </a:t>
            </a:r>
            <a:r>
              <a:rPr lang="en-US" err="1"/>
              <a:t>lăn</a:t>
            </a:r>
            <a:r>
              <a:rPr lang="en-US"/>
              <a:t> </a:t>
            </a:r>
            <a:r>
              <a:rPr lang="en-US" err="1"/>
              <a:t>tăn</a:t>
            </a:r>
            <a:endParaRPr lang="en-US"/>
          </a:p>
          <a:p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350-600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QRS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51" y="3819524"/>
            <a:ext cx="7241949" cy="151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do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xoang</a:t>
            </a:r>
            <a:endParaRPr lang="en-US"/>
          </a:p>
          <a:p>
            <a:r>
              <a:rPr lang="en-US"/>
              <a:t>PR </a:t>
            </a:r>
            <a:r>
              <a:rPr lang="en-US" err="1"/>
              <a:t>ngắn</a:t>
            </a:r>
            <a:endParaRPr lang="en-US"/>
          </a:p>
          <a:p>
            <a:r>
              <a:rPr lang="en-US" err="1"/>
              <a:t>Sóng</a:t>
            </a:r>
            <a:r>
              <a:rPr lang="en-US"/>
              <a:t> delta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6018" name="Picture 2" descr="Kết quả hình ảnh cho accessory pathw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11392"/>
            <a:ext cx="2895600" cy="292733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067300"/>
            <a:ext cx="648271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27904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do </a:t>
            </a:r>
            <a:r>
              <a:rPr lang="en-US" err="1"/>
              <a:t>vòng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2514600"/>
            <a:ext cx="767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sớm</a:t>
            </a:r>
            <a:endParaRPr lang="en-US"/>
          </a:p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nhĩ</a:t>
            </a:r>
            <a:endParaRPr lang="en-US"/>
          </a:p>
          <a:p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QRS </a:t>
            </a:r>
            <a:r>
              <a:rPr lang="en-US" err="1"/>
              <a:t>giãn</a:t>
            </a:r>
            <a:r>
              <a:rPr lang="en-US"/>
              <a:t> </a:t>
            </a:r>
            <a:r>
              <a:rPr lang="en-US" err="1"/>
              <a:t>rộng</a:t>
            </a:r>
            <a:endParaRPr lang="en-US"/>
          </a:p>
          <a:p>
            <a:r>
              <a:rPr lang="en-US" err="1"/>
              <a:t>Nghỉ</a:t>
            </a:r>
            <a:r>
              <a:rPr lang="en-US"/>
              <a:t> </a:t>
            </a:r>
            <a:r>
              <a:rPr lang="en-US" err="1"/>
              <a:t>bù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toàn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710113"/>
            <a:ext cx="6356900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2181225"/>
            <a:ext cx="86391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4695825"/>
            <a:ext cx="86296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2057400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88" y="3657600"/>
            <a:ext cx="8505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5114925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3228975"/>
            <a:ext cx="78295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cương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  <a:p>
            <a:pPr lvl="1"/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nhịp</a:t>
            </a:r>
            <a:endParaRPr lang="en-US"/>
          </a:p>
          <a:p>
            <a:pPr lvl="1"/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endParaRPr lang="en-US"/>
          </a:p>
          <a:p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: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dạng</a:t>
            </a:r>
            <a:endParaRPr lang="en-US"/>
          </a:p>
          <a:p>
            <a:pPr lvl="1"/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hộp</a:t>
            </a:r>
            <a:endParaRPr lang="en-US"/>
          </a:p>
          <a:p>
            <a:pPr lvl="1"/>
            <a:r>
              <a:rPr lang="en-US" err="1"/>
              <a:t>Ngất</a:t>
            </a:r>
            <a:endParaRPr lang="en-US"/>
          </a:p>
          <a:p>
            <a:pPr lvl="1"/>
            <a:r>
              <a:rPr lang="en-US"/>
              <a:t>…</a:t>
            </a:r>
          </a:p>
          <a:p>
            <a:pPr lvl="1"/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vong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3648075"/>
            <a:ext cx="7848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ngắn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&gt;= 3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tiếp</a:t>
            </a:r>
            <a:endParaRPr lang="en-US"/>
          </a:p>
          <a:p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thúc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30 </a:t>
            </a:r>
            <a:r>
              <a:rPr lang="en-US" err="1"/>
              <a:t>giây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1138" name="Picture 2" descr="Kết quả hình ảnh cho non sustained vt"/>
          <p:cNvPicPr>
            <a:picLocks noChangeAspect="1" noChangeArrowheads="1"/>
          </p:cNvPicPr>
          <p:nvPr/>
        </p:nvPicPr>
        <p:blipFill>
          <a:blip r:embed="rId2"/>
          <a:srcRect l="3692" t="2192" r="1538" b="53973"/>
          <a:stretch>
            <a:fillRect/>
          </a:stretch>
        </p:blipFill>
        <p:spPr bwMode="auto">
          <a:xfrm>
            <a:off x="754380" y="3886200"/>
            <a:ext cx="7627620" cy="1981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sóng</a:t>
            </a:r>
            <a:r>
              <a:rPr lang="en-US"/>
              <a:t> P</a:t>
            </a:r>
          </a:p>
          <a:p>
            <a:r>
              <a:rPr lang="en-US" err="1"/>
              <a:t>Phức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QRS </a:t>
            </a:r>
            <a:r>
              <a:rPr lang="en-US" err="1"/>
              <a:t>đều</a:t>
            </a:r>
            <a:r>
              <a:rPr lang="en-US"/>
              <a:t>, </a:t>
            </a:r>
            <a:r>
              <a:rPr lang="en-US" err="1"/>
              <a:t>giãn</a:t>
            </a:r>
            <a:r>
              <a:rPr lang="en-US"/>
              <a:t> </a:t>
            </a:r>
            <a:r>
              <a:rPr lang="en-US" err="1"/>
              <a:t>rộng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122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131" y="3810000"/>
            <a:ext cx="6831869" cy="1828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Xoắn</a:t>
            </a:r>
            <a:r>
              <a:rPr lang="en-US"/>
              <a:t> </a:t>
            </a:r>
            <a:r>
              <a:rPr lang="en-US" err="1"/>
              <a:t>đỉnh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dạng</a:t>
            </a:r>
            <a:endParaRPr lang="en-US"/>
          </a:p>
          <a:p>
            <a:r>
              <a:rPr lang="en-US" err="1"/>
              <a:t>Biên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QRS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chu</a:t>
            </a:r>
            <a:r>
              <a:rPr lang="en-US"/>
              <a:t> </a:t>
            </a:r>
            <a:r>
              <a:rPr lang="en-US" err="1"/>
              <a:t>kỳ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098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23664" b="24427"/>
          <a:stretch>
            <a:fillRect/>
          </a:stretch>
        </p:blipFill>
        <p:spPr bwMode="auto">
          <a:xfrm>
            <a:off x="838200" y="4343400"/>
            <a:ext cx="7524750" cy="1295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Rung </a:t>
            </a:r>
            <a:r>
              <a:rPr lang="en-US" err="1"/>
              <a:t>thất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30345" b="8966"/>
          <a:stretch>
            <a:fillRect/>
          </a:stretch>
        </p:blipFill>
        <p:spPr bwMode="auto">
          <a:xfrm>
            <a:off x="800100" y="2727476"/>
            <a:ext cx="7810500" cy="1676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gặp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  <a:p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Pathophysiology</a:t>
            </a:r>
            <a:r>
              <a:rPr lang="en-US"/>
              <a:t> of heart disease. Leonard SL. 5</a:t>
            </a:r>
            <a:r>
              <a:rPr lang="en-US" baseline="30000"/>
              <a:t>th</a:t>
            </a:r>
            <a:r>
              <a:rPr lang="en-US"/>
              <a:t> edition.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Marriott’s practical electrocardiography. Galen SW, David GS. 12</a:t>
            </a:r>
            <a:r>
              <a:rPr lang="en-US" baseline="30000"/>
              <a:t>th</a:t>
            </a:r>
            <a:r>
              <a:rPr lang="en-US"/>
              <a:t> edition. 2014.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ECG made easy. John RH. 8</a:t>
            </a:r>
            <a:r>
              <a:rPr lang="en-US" baseline="30000"/>
              <a:t>th</a:t>
            </a:r>
            <a:r>
              <a:rPr lang="en-US"/>
              <a:t> edition. 2013.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Clinical electrocardiography, review and study guide. Franklin HZ. 2</a:t>
            </a:r>
            <a:r>
              <a:rPr lang="en-US" baseline="30000"/>
              <a:t>nd</a:t>
            </a:r>
            <a:r>
              <a:rPr lang="en-US"/>
              <a:t> edition. 2004.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cương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endParaRPr lang="en-US"/>
          </a:p>
          <a:p>
            <a:pPr lvl="1"/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: &gt; 100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pPr lvl="1"/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chậm</a:t>
            </a:r>
            <a:r>
              <a:rPr lang="en-US"/>
              <a:t>: &lt; 60 </a:t>
            </a:r>
            <a:r>
              <a:rPr lang="en-US" err="1"/>
              <a:t>nhịp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endParaRPr lang="en-US"/>
          </a:p>
          <a:p>
            <a:pPr lvl="1"/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: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nhĩ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 </a:t>
            </a:r>
            <a:r>
              <a:rPr lang="en-US" err="1"/>
              <a:t>trở</a:t>
            </a:r>
            <a:r>
              <a:rPr lang="en-US"/>
              <a:t> </a:t>
            </a:r>
            <a:r>
              <a:rPr lang="en-US" err="1"/>
              <a:t>lên</a:t>
            </a:r>
            <a:endParaRPr lang="en-US"/>
          </a:p>
          <a:p>
            <a:pPr lvl="1"/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thất</a:t>
            </a:r>
            <a:r>
              <a:rPr lang="en-US"/>
              <a:t>: </a:t>
            </a:r>
            <a:r>
              <a:rPr lang="en-US" err="1"/>
              <a:t>Mạng</a:t>
            </a:r>
            <a:r>
              <a:rPr lang="en-US"/>
              <a:t> Purkinje </a:t>
            </a:r>
            <a:r>
              <a:rPr lang="en-US" err="1"/>
              <a:t>trở</a:t>
            </a:r>
            <a:r>
              <a:rPr lang="en-US"/>
              <a:t> </a:t>
            </a:r>
            <a:r>
              <a:rPr lang="en-US" err="1"/>
              <a:t>xuống</a:t>
            </a:r>
            <a:endParaRPr lang="en-US"/>
          </a:p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1588"/>
            <a:ext cx="762000" cy="366712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tim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thế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thoát</a:t>
            </a:r>
            <a:endParaRPr lang="en-US"/>
          </a:p>
          <a:p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gia</a:t>
            </a:r>
            <a:r>
              <a:rPr lang="en-US"/>
              <a:t> </a:t>
            </a:r>
            <a:r>
              <a:rPr lang="en-US" err="1"/>
              <a:t>tốc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2770" name="Picture 2" descr="Kết quả hình ảnh cho conduction system of the heart"/>
          <p:cNvPicPr>
            <a:picLocks noChangeAspect="1" noChangeArrowheads="1"/>
          </p:cNvPicPr>
          <p:nvPr/>
        </p:nvPicPr>
        <p:blipFill>
          <a:blip r:embed="rId2"/>
          <a:srcRect l="3894" t="9677" r="3474"/>
          <a:stretch>
            <a:fillRect/>
          </a:stretch>
        </p:blipFill>
        <p:spPr bwMode="auto">
          <a:xfrm>
            <a:off x="3429000" y="3124200"/>
            <a:ext cx="4495800" cy="31470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sinh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671" y="2114550"/>
            <a:ext cx="6756658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20B79A3-2978-F749-B311-83479719DC2E}" vid="{6EC5F825-716E-244E-A6E7-F7FB3C1E67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C979793B4E749B4185969B884CE38" ma:contentTypeVersion="4" ma:contentTypeDescription="Create a new document." ma:contentTypeScope="" ma:versionID="9e44eb4b02777cefee6ca06c7d388f29">
  <xsd:schema xmlns:xsd="http://www.w3.org/2001/XMLSchema" xmlns:xs="http://www.w3.org/2001/XMLSchema" xmlns:p="http://schemas.microsoft.com/office/2006/metadata/properties" xmlns:ns2="fcbd14b3-7b80-4fd6-9e77-b79da500fa23" xmlns:ns3="b6053cc3-c17f-452a-8bf3-45e3a077fbce" targetNamespace="http://schemas.microsoft.com/office/2006/metadata/properties" ma:root="true" ma:fieldsID="093331743ed9d955cb0f9a64056d6076" ns2:_="" ns3:_="">
    <xsd:import namespace="fcbd14b3-7b80-4fd6-9e77-b79da500fa23"/>
    <xsd:import namespace="b6053cc3-c17f-452a-8bf3-45e3a077f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d14b3-7b80-4fd6-9e77-b79da500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53cc3-c17f-452a-8bf3-45e3a077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79DCAF-896C-494A-81A1-C0CFD93F9B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0B178F-04C8-4584-8370-37470BAAC35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0E9D5F-3186-4962-B9B9-DE83EBAF1655}">
  <ds:schemaRefs>
    <ds:schemaRef ds:uri="b6053cc3-c17f-452a-8bf3-45e3a077fbce"/>
    <ds:schemaRef ds:uri="fcbd14b3-7b80-4fd6-9e77-b79da500fa23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Application>Microsoft Office PowerPoint</Application>
  <PresentationFormat>On-screen Show (4:3)</PresentationFormat>
  <Slides>56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Theme1</vt:lpstr>
      <vt:lpstr>Điện tâm đồ rối loạn nhịp tim</vt:lpstr>
      <vt:lpstr>Mục tiêu</vt:lpstr>
      <vt:lpstr>Nội dung</vt:lpstr>
      <vt:lpstr>Đại cương</vt:lpstr>
      <vt:lpstr>Đại cương</vt:lpstr>
      <vt:lpstr>Đại cương</vt:lpstr>
      <vt:lpstr>Cơ chế bệnh sinh</vt:lpstr>
      <vt:lpstr>Hệ thống dẫn truyền của tim</vt:lpstr>
      <vt:lpstr>Cơ chế bệnh sinh</vt:lpstr>
      <vt:lpstr>Tự động tính</vt:lpstr>
      <vt:lpstr>Vòng vào lại</vt:lpstr>
      <vt:lpstr>Hiện tượng lẫy cò</vt:lpstr>
      <vt:lpstr>PowerPoint Presentation</vt:lpstr>
      <vt:lpstr>Tiếp cận rối loạn nhịp tim</vt:lpstr>
      <vt:lpstr>Tiếp cận bệnh nhân rối loạn nhịp tim</vt:lpstr>
      <vt:lpstr>Tiếp cận ECG rối loạn nhịp tim</vt:lpstr>
      <vt:lpstr>Băng vạch nhịp</vt:lpstr>
      <vt:lpstr>Một số rối loạn nhịp tim thường gặp</vt:lpstr>
      <vt:lpstr>Một số rối loạn nhịp tim thường gặp</vt:lpstr>
      <vt:lpstr>Nhịp chậm xoang</vt:lpstr>
      <vt:lpstr>Hội chứng suy nút xoang</vt:lpstr>
      <vt:lpstr>Ngưng xoang</vt:lpstr>
      <vt:lpstr>Block xoang nhĩ</vt:lpstr>
      <vt:lpstr>Nhịp thoát</vt:lpstr>
      <vt:lpstr>Hội chứng nhịp nhanh-nhịp chậm</vt:lpstr>
      <vt:lpstr>Block nhĩ thất độ 1</vt:lpstr>
      <vt:lpstr>Block nhĩ thất độ 2 – Mobitz I</vt:lpstr>
      <vt:lpstr>Block nhĩ thất độ 2 – Mobitz II</vt:lpstr>
      <vt:lpstr>Block nhĩ thất độ 3</vt:lpstr>
      <vt:lpstr>Block nhĩ thất cao độ</vt:lpstr>
      <vt:lpstr>Nhịp máy tạo nhịp</vt:lpstr>
      <vt:lpstr>Rối loạn nhịp nhanh</vt:lpstr>
      <vt:lpstr>Nhịp nhanh xoang</vt:lpstr>
      <vt:lpstr>Loạn nhịp xoang</vt:lpstr>
      <vt:lpstr>Ngoại tâm thu trên thất</vt:lpstr>
      <vt:lpstr>Ngoại tâm thu nhĩ</vt:lpstr>
      <vt:lpstr>Ngoại tâm thu bộ nối</vt:lpstr>
      <vt:lpstr>Nhịp nhĩ lang thang</vt:lpstr>
      <vt:lpstr>Nhịp nhanh nhĩ</vt:lpstr>
      <vt:lpstr>Nhịp nhanh nhĩ đa ổ</vt:lpstr>
      <vt:lpstr>Cuồng nhĩ</vt:lpstr>
      <vt:lpstr>Rung nhĩ</vt:lpstr>
      <vt:lpstr>Nhịp nhanh do vòng vào lại nhĩ thất</vt:lpstr>
      <vt:lpstr>Nhịp nhanh có vòng vào lại nhĩ thất</vt:lpstr>
      <vt:lpstr>Nhịp nhanh do vòng vào lại tại nút nhĩ thất</vt:lpstr>
      <vt:lpstr>Ngoại tâm thu thất</vt:lpstr>
      <vt:lpstr>Ngoại tâm thu thất</vt:lpstr>
      <vt:lpstr>Ngoại tâm thu thất</vt:lpstr>
      <vt:lpstr>Ngoại tâm thu thất</vt:lpstr>
      <vt:lpstr>Ngoại tâm thu thất</vt:lpstr>
      <vt:lpstr>Cơn nhanh thất ngắn</vt:lpstr>
      <vt:lpstr>Nhanh thất</vt:lpstr>
      <vt:lpstr>Xoắn đỉnh</vt:lpstr>
      <vt:lpstr>Rung thất</vt:lpstr>
      <vt:lpstr>Kết luận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Điện tâm đồ rối loạn nhịp tim</dc:title>
  <dc:creator>Lan Anh Nguyễn</dc:creator>
  <cp:revision>1</cp:revision>
  <dcterms:created xsi:type="dcterms:W3CDTF">2019-06-23T09:41:46Z</dcterms:created>
  <dcterms:modified xsi:type="dcterms:W3CDTF">2020-07-29T14:20:46Z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0x010100E84C979793B4E749B4185969B884CE38</vt:lpwstr>
  </property>
</Properties>
</file>